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0" r:id="rId1"/>
    <p:sldMasterId id="2147483661" r:id="rId2"/>
  </p:sldMasterIdLst>
  <p:notesMasterIdLst>
    <p:notesMasterId r:id="rId24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 snapToObjects="1">
      <p:cViewPr varScale="1">
        <p:scale>
          <a:sx n="267" d="100"/>
          <a:sy n="267" d="100"/>
        </p:scale>
        <p:origin x="15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5b944b72f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5b944b72f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4fbc1939f1_0_2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4fbc1939f1_0_2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Free for anyone to use at GDC 2016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fbc1939f1_0_2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fbc1939f1_0_2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More than 200 released games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4fbc1939f1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4fbc1939f1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5c501ab0f5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5c501ab0f5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5c501ab0f5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5c501ab0f5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Family Age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5c501ab0f5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5c501ab0f5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Blastlands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5c501ab0f5_0_2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5c501ab0f5_0_2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4fbc1939f1_0_4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4fbc1939f1_0_4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5c501ab0f5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5c501ab0f5_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9cc83bca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59cc83bca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5c501ab0f5_0_2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5c501ab0f5_0_2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5c501ab0f5_0_2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5c501ab0f5_0_2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5c501ab0f5_0_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5c501ab0f5_0_2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5c501ab0f5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5c501ab0f5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200 games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545abfdfa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545abfdfa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5c501ab0f5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5c501ab0f5_0_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268M MAU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Q4 2018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5c501ab0f5_0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5c501ab0f5_0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players swipe more than two laps around the globe on their mobiles every day! 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4fbc1939f1_0_2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4fbc1939f1_0_2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545abfdfa0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545abfdfa0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8.png"/><Relationship Id="rId5" Type="http://schemas.openxmlformats.org/officeDocument/2006/relationships/image" Target="../media/image29.jp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jp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jpe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24"/>
          <p:cNvPicPr preferRelativeResize="0"/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4"/>
          <p:cNvSpPr txBox="1">
            <a:spLocks noGrp="1"/>
          </p:cNvSpPr>
          <p:nvPr>
            <p:ph type="body" idx="4294967295"/>
          </p:nvPr>
        </p:nvSpPr>
        <p:spPr>
          <a:xfrm>
            <a:off x="311700" y="575625"/>
            <a:ext cx="8520600" cy="399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">
                <a:solidFill>
                  <a:schemeClr val="lt2"/>
                </a:solidFill>
              </a:rPr>
              <a:t>C/C++ engine</a:t>
            </a:r>
            <a:endParaRPr>
              <a:solidFill>
                <a:schemeClr val="lt2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">
                <a:solidFill>
                  <a:schemeClr val="lt2"/>
                </a:solidFill>
              </a:rPr>
              <a:t>Lua for game logic</a:t>
            </a:r>
            <a:endParaRPr>
              <a:solidFill>
                <a:schemeClr val="lt2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">
                <a:solidFill>
                  <a:schemeClr val="lt2"/>
                </a:solidFill>
              </a:rPr>
              <a:t>3D with 2D focus</a:t>
            </a:r>
            <a:endParaRPr>
              <a:solidFill>
                <a:schemeClr val="lt2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">
                <a:solidFill>
                  <a:schemeClr val="lt2"/>
                </a:solidFill>
              </a:rPr>
              <a:t>Component based</a:t>
            </a:r>
            <a:endParaRPr>
              <a:solidFill>
                <a:schemeClr val="lt2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</a:pPr>
            <a:r>
              <a:rPr lang="en">
                <a:solidFill>
                  <a:schemeClr val="lt2"/>
                </a:solidFill>
              </a:rPr>
              <a:t>Physics, 2D sprites, Spine models, tilemaps, 3D models, physics, sound, scripts, etc</a:t>
            </a:r>
            <a:endParaRPr>
              <a:solidFill>
                <a:schemeClr val="lt2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">
                <a:solidFill>
                  <a:schemeClr val="lt2"/>
                </a:solidFill>
              </a:rPr>
              <a:t>Modular</a:t>
            </a:r>
            <a:endParaRPr>
              <a:solidFill>
                <a:schemeClr val="lt2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</a:pPr>
            <a:r>
              <a:rPr lang="en">
                <a:solidFill>
                  <a:schemeClr val="lt2"/>
                </a:solidFill>
              </a:rPr>
              <a:t>Remove what you don't need</a:t>
            </a:r>
            <a:endParaRPr>
              <a:solidFill>
                <a:schemeClr val="lt2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</a:pPr>
            <a:r>
              <a:rPr lang="en">
                <a:solidFill>
                  <a:schemeClr val="lt2"/>
                </a:solidFill>
              </a:rPr>
              <a:t>Extend with additional native code</a:t>
            </a:r>
            <a:endParaRPr>
              <a:solidFill>
                <a:schemeClr val="lt2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">
                <a:solidFill>
                  <a:schemeClr val="lt2"/>
                </a:solidFill>
              </a:rPr>
              <a:t>Small</a:t>
            </a:r>
            <a:endParaRPr>
              <a:solidFill>
                <a:schemeClr val="lt2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</a:pPr>
            <a:r>
              <a:rPr lang="en">
                <a:solidFill>
                  <a:schemeClr val="lt2"/>
                </a:solidFill>
              </a:rPr>
              <a:t>Google Play Instant</a:t>
            </a:r>
            <a:endParaRPr>
              <a:solidFill>
                <a:schemeClr val="lt2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</a:pPr>
            <a:r>
              <a:rPr lang="en">
                <a:solidFill>
                  <a:schemeClr val="lt2"/>
                </a:solidFill>
              </a:rPr>
              <a:t>Facebook Instant Games</a:t>
            </a:r>
            <a:endParaRPr>
              <a:solidFill>
                <a:schemeClr val="lt2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</a:pPr>
            <a:r>
              <a:rPr lang="en">
                <a:solidFill>
                  <a:schemeClr val="lt2"/>
                </a:solidFill>
              </a:rPr>
              <a:t>Playable ads</a:t>
            </a:r>
            <a:endParaRPr>
              <a:solidFill>
                <a:schemeClr val="lt2"/>
              </a:solidFill>
            </a:endParaRPr>
          </a:p>
        </p:txBody>
      </p:sp>
      <p:pic>
        <p:nvPicPr>
          <p:cNvPr id="125" name="Google Shape;125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70975" y="2884800"/>
            <a:ext cx="2062625" cy="192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5"/>
          <p:cNvSpPr txBox="1">
            <a:spLocks noGrp="1"/>
          </p:cNvSpPr>
          <p:nvPr>
            <p:ph type="body" idx="4294967295"/>
          </p:nvPr>
        </p:nvSpPr>
        <p:spPr>
          <a:xfrm>
            <a:off x="311700" y="158915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7200">
                <a:solidFill>
                  <a:schemeClr val="lt2"/>
                </a:solidFill>
              </a:rPr>
              <a:t>2016</a:t>
            </a:r>
            <a:endParaRPr sz="7200">
              <a:solidFill>
                <a:schemeClr val="lt2"/>
              </a:solidFill>
            </a:endParaRPr>
          </a:p>
        </p:txBody>
      </p:sp>
      <p:pic>
        <p:nvPicPr>
          <p:cNvPr id="132" name="Google Shape;132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60888" y="1369168"/>
            <a:ext cx="2622225" cy="91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4" y="0"/>
            <a:ext cx="914403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27"/>
          <p:cNvPicPr preferRelativeResize="0"/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" y="0"/>
            <a:ext cx="9143974" cy="5143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9280" y="533400"/>
            <a:ext cx="3302000" cy="2476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4" name="Google Shape;144;p27"/>
          <p:cNvGrpSpPr/>
          <p:nvPr/>
        </p:nvGrpSpPr>
        <p:grpSpPr>
          <a:xfrm>
            <a:off x="6568102" y="368932"/>
            <a:ext cx="2376692" cy="4405637"/>
            <a:chOff x="3727902" y="1130932"/>
            <a:chExt cx="2376692" cy="4405637"/>
          </a:xfrm>
        </p:grpSpPr>
        <p:pic>
          <p:nvPicPr>
            <p:cNvPr id="145" name="Google Shape;145;p2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727902" y="1130932"/>
              <a:ext cx="2376692" cy="440563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6" name="Google Shape;146;p2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835200" y="1681450"/>
              <a:ext cx="2175900" cy="333137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47" name="Google Shape;147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89150" y="4419825"/>
            <a:ext cx="795975" cy="546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13521" y="0"/>
            <a:ext cx="9257526" cy="530529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3" name="Google Shape;153;p28"/>
          <p:cNvGrpSpPr/>
          <p:nvPr/>
        </p:nvGrpSpPr>
        <p:grpSpPr>
          <a:xfrm>
            <a:off x="2854774" y="370188"/>
            <a:ext cx="3434450" cy="4403126"/>
            <a:chOff x="5784199" y="370175"/>
            <a:chExt cx="3434450" cy="4403126"/>
          </a:xfrm>
        </p:grpSpPr>
        <p:pic>
          <p:nvPicPr>
            <p:cNvPr id="154" name="Google Shape;154;p2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784199" y="370175"/>
              <a:ext cx="3434450" cy="44031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5" name="Google Shape;155;p2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563575" y="915300"/>
              <a:ext cx="1865849" cy="33170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6" name="Google Shape;156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67925" y="138950"/>
            <a:ext cx="795975" cy="546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1357" y="-418700"/>
            <a:ext cx="9226707" cy="598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9262" y="-33337"/>
            <a:ext cx="9262525" cy="52101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31"/>
          <p:cNvSpPr txBox="1">
            <a:spLocks noGrp="1"/>
          </p:cNvSpPr>
          <p:nvPr>
            <p:ph type="body" idx="4294967295"/>
          </p:nvPr>
        </p:nvSpPr>
        <p:spPr>
          <a:xfrm>
            <a:off x="311700" y="11425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7200">
                <a:solidFill>
                  <a:schemeClr val="lt2"/>
                </a:solidFill>
              </a:rPr>
              <a:t>Debugging</a:t>
            </a:r>
            <a:endParaRPr sz="7200">
              <a:solidFill>
                <a:schemeClr val="lt2"/>
              </a:solidFill>
            </a:endParaRPr>
          </a:p>
        </p:txBody>
      </p:sp>
      <p:pic>
        <p:nvPicPr>
          <p:cNvPr id="173" name="Google Shape;173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54938" y="2685600"/>
            <a:ext cx="3034125" cy="1883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32"/>
          <p:cNvSpPr txBox="1">
            <a:spLocks noGrp="1"/>
          </p:cNvSpPr>
          <p:nvPr>
            <p:ph type="title" idx="4294967295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Debugging in a cross platform game engine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180" name="Google Shape;180;p32"/>
          <p:cNvSpPr txBox="1">
            <a:spLocks noGrp="1"/>
          </p:cNvSpPr>
          <p:nvPr>
            <p:ph type="body" idx="4294967295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">
                <a:solidFill>
                  <a:schemeClr val="lt2"/>
                </a:solidFill>
              </a:rPr>
              <a:t>Engine core in C/C++</a:t>
            </a:r>
            <a:endParaRPr>
              <a:solidFill>
                <a:schemeClr val="lt2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">
                <a:solidFill>
                  <a:schemeClr val="lt2"/>
                </a:solidFill>
              </a:rPr>
              <a:t>Platform specific code on top</a:t>
            </a:r>
            <a:endParaRPr>
              <a:solidFill>
                <a:schemeClr val="lt2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</a:pPr>
            <a:r>
              <a:rPr lang="en">
                <a:solidFill>
                  <a:schemeClr val="lt2"/>
                </a:solidFill>
              </a:rPr>
              <a:t>JS for HTML5</a:t>
            </a:r>
            <a:endParaRPr>
              <a:solidFill>
                <a:schemeClr val="lt2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</a:pPr>
            <a:r>
              <a:rPr lang="en">
                <a:solidFill>
                  <a:schemeClr val="lt2"/>
                </a:solidFill>
              </a:rPr>
              <a:t>Objective-C for iOS and macOS</a:t>
            </a:r>
            <a:endParaRPr>
              <a:solidFill>
                <a:schemeClr val="lt2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</a:pPr>
            <a:r>
              <a:rPr lang="en">
                <a:solidFill>
                  <a:schemeClr val="lt2"/>
                </a:solidFill>
              </a:rPr>
              <a:t>Java for Android</a:t>
            </a:r>
            <a:endParaRPr>
              <a:solidFill>
                <a:schemeClr val="lt2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</a:pPr>
            <a:r>
              <a:rPr lang="en">
                <a:solidFill>
                  <a:schemeClr val="lt2"/>
                </a:solidFill>
              </a:rPr>
              <a:t>More C/C++</a:t>
            </a:r>
            <a:endParaRPr>
              <a:solidFill>
                <a:schemeClr val="lt2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">
                <a:solidFill>
                  <a:schemeClr val="lt2"/>
                </a:solidFill>
              </a:rPr>
              <a:t>Ratio is somewhere around 20:1</a:t>
            </a:r>
            <a:endParaRPr>
              <a:solidFill>
                <a:schemeClr val="lt2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">
                <a:solidFill>
                  <a:schemeClr val="lt2"/>
                </a:solidFill>
              </a:rPr>
              <a:t>Good debugging tools is a must</a:t>
            </a:r>
            <a:endParaRPr>
              <a:solidFill>
                <a:schemeClr val="lt2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">
                <a:solidFill>
                  <a:schemeClr val="lt2"/>
                </a:solidFill>
              </a:rPr>
              <a:t>Usually enough to debug on host platform</a:t>
            </a:r>
            <a:endParaRPr>
              <a:solidFill>
                <a:schemeClr val="lt2"/>
              </a:solidFill>
            </a:endParaRPr>
          </a:p>
        </p:txBody>
      </p:sp>
      <p:pic>
        <p:nvPicPr>
          <p:cNvPr id="181" name="Google Shape;181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02267" y="3990975"/>
            <a:ext cx="752550" cy="87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33"/>
          <p:cNvSpPr txBox="1">
            <a:spLocks noGrp="1"/>
          </p:cNvSpPr>
          <p:nvPr>
            <p:ph type="title" idx="4294967295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Debugging HTML5 in a cross platform game engine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188" name="Google Shape;188;p33"/>
          <p:cNvSpPr txBox="1">
            <a:spLocks noGrp="1"/>
          </p:cNvSpPr>
          <p:nvPr>
            <p:ph type="body" idx="4294967295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">
                <a:solidFill>
                  <a:schemeClr val="lt2"/>
                </a:solidFill>
              </a:rPr>
              <a:t>HTML5 builds using Emscripten</a:t>
            </a:r>
            <a:endParaRPr>
              <a:solidFill>
                <a:schemeClr val="lt2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</a:pPr>
            <a:r>
              <a:rPr lang="en">
                <a:solidFill>
                  <a:schemeClr val="lt2"/>
                </a:solidFill>
              </a:rPr>
              <a:t>With support for WebAssembly</a:t>
            </a:r>
            <a:endParaRPr>
              <a:solidFill>
                <a:schemeClr val="lt2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">
                <a:solidFill>
                  <a:schemeClr val="lt2"/>
                </a:solidFill>
              </a:rPr>
              <a:t>Emscripten can generate source maps</a:t>
            </a:r>
            <a:endParaRPr>
              <a:solidFill>
                <a:schemeClr val="lt2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">
                <a:solidFill>
                  <a:schemeClr val="lt2"/>
                </a:solidFill>
              </a:rPr>
              <a:t>Browser dev tools support source maps</a:t>
            </a:r>
            <a:endParaRPr>
              <a:solidFill>
                <a:schemeClr val="lt2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">
                <a:solidFill>
                  <a:schemeClr val="lt2"/>
                </a:solidFill>
              </a:rPr>
              <a:t>Debugging can be done in the browser</a:t>
            </a:r>
            <a:endParaRPr>
              <a:solidFill>
                <a:schemeClr val="lt2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">
                <a:solidFill>
                  <a:schemeClr val="lt2"/>
                </a:solidFill>
              </a:rPr>
              <a:t>Even better if you can debug using a debugger of your choice</a:t>
            </a:r>
            <a:endParaRPr>
              <a:solidFill>
                <a:schemeClr val="lt2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</a:pPr>
            <a:r>
              <a:rPr lang="en">
                <a:solidFill>
                  <a:schemeClr val="lt2"/>
                </a:solidFill>
              </a:rPr>
              <a:t>Remote debugging + IDE plugin</a:t>
            </a:r>
            <a:endParaRPr>
              <a:solidFill>
                <a:schemeClr val="lt2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">
                <a:solidFill>
                  <a:schemeClr val="lt2"/>
                </a:solidFill>
              </a:rPr>
              <a:t>But what about WebAssembly?</a:t>
            </a:r>
            <a:endParaRPr>
              <a:solidFill>
                <a:schemeClr val="lt2"/>
              </a:solidFill>
            </a:endParaRPr>
          </a:p>
        </p:txBody>
      </p:sp>
      <p:pic>
        <p:nvPicPr>
          <p:cNvPr id="189" name="Google Shape;189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02267" y="3990975"/>
            <a:ext cx="752550" cy="87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8675" y="4676620"/>
            <a:ext cx="8546926" cy="34533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3" name="Google Shape;63;p16"/>
          <p:cNvGrpSpPr/>
          <p:nvPr/>
        </p:nvGrpSpPr>
        <p:grpSpPr>
          <a:xfrm>
            <a:off x="1271963" y="1898750"/>
            <a:ext cx="2661300" cy="1514613"/>
            <a:chOff x="1271963" y="1898750"/>
            <a:chExt cx="2661300" cy="1514613"/>
          </a:xfrm>
        </p:grpSpPr>
        <p:sp>
          <p:nvSpPr>
            <p:cNvPr id="64" name="Google Shape;64;p16"/>
            <p:cNvSpPr txBox="1"/>
            <p:nvPr/>
          </p:nvSpPr>
          <p:spPr>
            <a:xfrm>
              <a:off x="1271963" y="2983463"/>
              <a:ext cx="2661300" cy="429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lt1"/>
                  </a:solidFill>
                </a:rPr>
                <a:t>Björn Ritzl</a:t>
              </a:r>
              <a:endParaRPr sz="1800">
                <a:solidFill>
                  <a:schemeClr val="lt1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1"/>
                  </a:solidFill>
                </a:rPr>
                <a:t>Principal Engineer</a:t>
              </a:r>
              <a:endParaRPr>
                <a:solidFill>
                  <a:schemeClr val="lt1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1"/>
                  </a:solidFill>
                </a:rPr>
                <a:t>Product Owner</a:t>
              </a:r>
              <a:endParaRPr>
                <a:solidFill>
                  <a:schemeClr val="lt1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1"/>
                  </a:solidFill>
                </a:rPr>
                <a:t>bjorn.ritzl@king.com</a:t>
              </a:r>
              <a:endParaRPr>
                <a:solidFill>
                  <a:schemeClr val="lt1"/>
                </a:solidFill>
              </a:endParaRPr>
            </a:p>
          </p:txBody>
        </p:sp>
        <p:pic>
          <p:nvPicPr>
            <p:cNvPr id="65" name="Google Shape;65;p16"/>
            <p:cNvPicPr preferRelativeResize="0"/>
            <p:nvPr/>
          </p:nvPicPr>
          <p:blipFill rotWithShape="1">
            <a:blip r:embed="rId5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085375" y="1898750"/>
              <a:ext cx="1034475" cy="1015899"/>
            </a:xfrm>
            <a:prstGeom prst="rect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pic>
      </p:grpSp>
      <p:grpSp>
        <p:nvGrpSpPr>
          <p:cNvPr id="66" name="Google Shape;66;p16"/>
          <p:cNvGrpSpPr/>
          <p:nvPr/>
        </p:nvGrpSpPr>
        <p:grpSpPr>
          <a:xfrm>
            <a:off x="5109388" y="1901438"/>
            <a:ext cx="2661300" cy="1509225"/>
            <a:chOff x="4633138" y="1889438"/>
            <a:chExt cx="2661300" cy="1509225"/>
          </a:xfrm>
        </p:grpSpPr>
        <p:sp>
          <p:nvSpPr>
            <p:cNvPr id="67" name="Google Shape;67;p16"/>
            <p:cNvSpPr txBox="1"/>
            <p:nvPr/>
          </p:nvSpPr>
          <p:spPr>
            <a:xfrm>
              <a:off x="4633138" y="2998163"/>
              <a:ext cx="2661300" cy="40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FFFFFF"/>
                  </a:solidFill>
                </a:rPr>
                <a:t>Mathias Westerdahl</a:t>
              </a:r>
              <a:endParaRPr sz="1800">
                <a:solidFill>
                  <a:srgbClr val="FFFFFF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</a:rPr>
                <a:t>Principal Engineer</a:t>
              </a:r>
              <a:endParaRPr>
                <a:solidFill>
                  <a:srgbClr val="FFFFFF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</a:rPr>
                <a:t>mathias.westerdahl@king.com</a:t>
              </a:r>
              <a:endParaRPr>
                <a:solidFill>
                  <a:srgbClr val="FFFFFF"/>
                </a:solidFill>
              </a:endParaRPr>
            </a:p>
          </p:txBody>
        </p:sp>
        <p:pic>
          <p:nvPicPr>
            <p:cNvPr id="68" name="Google Shape;68;p16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5446562" y="1889438"/>
              <a:ext cx="1034474" cy="1034524"/>
            </a:xfrm>
            <a:prstGeom prst="rect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34"/>
          <p:cNvSpPr txBox="1">
            <a:spLocks noGrp="1"/>
          </p:cNvSpPr>
          <p:nvPr>
            <p:ph type="title" idx="4294967295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Debugging graphics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196" name="Google Shape;196;p34"/>
          <p:cNvSpPr txBox="1">
            <a:spLocks noGrp="1"/>
          </p:cNvSpPr>
          <p:nvPr>
            <p:ph type="body" idx="4294967295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">
                <a:solidFill>
                  <a:schemeClr val="lt2"/>
                </a:solidFill>
              </a:rPr>
              <a:t>Inspect textures, shaders, draw calls and frame composition</a:t>
            </a:r>
            <a:endParaRPr>
              <a:solidFill>
                <a:schemeClr val="lt2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">
                <a:solidFill>
                  <a:schemeClr val="lt2"/>
                </a:solidFill>
              </a:rPr>
              <a:t>Open GL ES 2.0 and WebGL</a:t>
            </a:r>
            <a:endParaRPr>
              <a:solidFill>
                <a:schemeClr val="lt2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">
                <a:solidFill>
                  <a:schemeClr val="lt2"/>
                </a:solidFill>
              </a:rPr>
              <a:t>Desktop and mobile has RenderDoc, XCode, GAPID</a:t>
            </a:r>
            <a:endParaRPr>
              <a:solidFill>
                <a:schemeClr val="lt2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</a:pPr>
            <a:r>
              <a:rPr lang="en">
                <a:solidFill>
                  <a:schemeClr val="lt2"/>
                </a:solidFill>
              </a:rPr>
              <a:t>Very powerful tools</a:t>
            </a:r>
            <a:endParaRPr>
              <a:solidFill>
                <a:schemeClr val="lt2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">
                <a:solidFill>
                  <a:schemeClr val="lt2"/>
                </a:solidFill>
              </a:rPr>
              <a:t>Debugging WebGL</a:t>
            </a:r>
            <a:endParaRPr>
              <a:solidFill>
                <a:schemeClr val="lt2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</a:pPr>
            <a:r>
              <a:rPr lang="en">
                <a:solidFill>
                  <a:schemeClr val="lt2"/>
                </a:solidFill>
              </a:rPr>
              <a:t>Spector.js</a:t>
            </a:r>
            <a:endParaRPr>
              <a:solidFill>
                <a:schemeClr val="lt2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</a:pPr>
            <a:r>
              <a:rPr lang="en">
                <a:solidFill>
                  <a:schemeClr val="lt2"/>
                </a:solidFill>
              </a:rPr>
              <a:t>Can the browser dev tools provide this?</a:t>
            </a:r>
            <a:endParaRPr>
              <a:solidFill>
                <a:schemeClr val="lt2"/>
              </a:solidFill>
            </a:endParaRPr>
          </a:p>
        </p:txBody>
      </p:sp>
      <p:pic>
        <p:nvPicPr>
          <p:cNvPr id="197" name="Google Shape;197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02267" y="3990975"/>
            <a:ext cx="752550" cy="87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4463" y="-126400"/>
            <a:ext cx="9252925" cy="53962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18525" y="0"/>
            <a:ext cx="9262524" cy="52101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8"/>
          <p:cNvSpPr txBox="1">
            <a:spLocks noGrp="1"/>
          </p:cNvSpPr>
          <p:nvPr>
            <p:ph type="body" idx="4294967295"/>
          </p:nvPr>
        </p:nvSpPr>
        <p:spPr>
          <a:xfrm>
            <a:off x="311700" y="86355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9600">
                <a:solidFill>
                  <a:schemeClr val="lt2"/>
                </a:solidFill>
              </a:rPr>
              <a:t>200</a:t>
            </a:r>
            <a:endParaRPr sz="9600">
              <a:solidFill>
                <a:schemeClr val="lt2"/>
              </a:solidFill>
            </a:endParaRPr>
          </a:p>
        </p:txBody>
      </p:sp>
      <p:pic>
        <p:nvPicPr>
          <p:cNvPr id="80" name="Google Shape;8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89350" y="3584975"/>
            <a:ext cx="1742950" cy="119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3788" y="-139925"/>
            <a:ext cx="9251576" cy="5423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20"/>
          <p:cNvSpPr txBox="1">
            <a:spLocks noGrp="1"/>
          </p:cNvSpPr>
          <p:nvPr>
            <p:ph type="body" idx="4294967295"/>
          </p:nvPr>
        </p:nvSpPr>
        <p:spPr>
          <a:xfrm>
            <a:off x="311700" y="86355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9600">
                <a:solidFill>
                  <a:schemeClr val="lt2"/>
                </a:solidFill>
              </a:rPr>
              <a:t>268000000</a:t>
            </a:r>
            <a:endParaRPr sz="9600">
              <a:solidFill>
                <a:schemeClr val="lt2"/>
              </a:solidFill>
            </a:endParaRPr>
          </a:p>
        </p:txBody>
      </p:sp>
      <p:pic>
        <p:nvPicPr>
          <p:cNvPr id="92" name="Google Shape;92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89350" y="3584975"/>
            <a:ext cx="1742950" cy="119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21"/>
          <p:cNvSpPr txBox="1">
            <a:spLocks noGrp="1"/>
          </p:cNvSpPr>
          <p:nvPr>
            <p:ph type="body" idx="4294967295"/>
          </p:nvPr>
        </p:nvSpPr>
        <p:spPr>
          <a:xfrm>
            <a:off x="311700" y="86355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9600">
                <a:solidFill>
                  <a:schemeClr val="lt2"/>
                </a:solidFill>
              </a:rPr>
              <a:t>2</a:t>
            </a:r>
            <a:endParaRPr sz="9600">
              <a:solidFill>
                <a:schemeClr val="lt2"/>
              </a:solidFill>
            </a:endParaRPr>
          </a:p>
        </p:txBody>
      </p:sp>
      <p:pic>
        <p:nvPicPr>
          <p:cNvPr id="99" name="Google Shape;99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89350" y="3584975"/>
            <a:ext cx="1742950" cy="119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00425" y="1323975"/>
            <a:ext cx="2143125" cy="2495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23"/>
          <p:cNvPicPr preferRelativeResize="0"/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932138"/>
            <a:ext cx="4199300" cy="3279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92300" y="932138"/>
            <a:ext cx="4199300" cy="32792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44188" y="4285488"/>
            <a:ext cx="209550" cy="23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787688" y="4285488"/>
            <a:ext cx="209550" cy="23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2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231188" y="4290263"/>
            <a:ext cx="1905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655625" y="4285488"/>
            <a:ext cx="238125" cy="23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2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127700" y="4304538"/>
            <a:ext cx="238125" cy="21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2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599775" y="4295013"/>
            <a:ext cx="200025" cy="238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274</Words>
  <Application>Microsoft Macintosh PowerPoint</Application>
  <PresentationFormat>On-screen Show (16:9)</PresentationFormat>
  <Paragraphs>59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21</vt:i4>
      </vt:variant>
    </vt:vector>
  </HeadingPairs>
  <TitlesOfParts>
    <vt:vector size="24" baseType="lpstr">
      <vt:lpstr>Arial</vt:lpstr>
      <vt:lpstr>Simple Light</vt:lpstr>
      <vt:lpstr>Custom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Debugging in a cross platform game engine</vt:lpstr>
      <vt:lpstr>Debugging HTML5 in a cross platform game engine</vt:lpstr>
      <vt:lpstr>Debugging graphics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Björn Ritzl</cp:lastModifiedBy>
  <cp:revision>1</cp:revision>
  <dcterms:modified xsi:type="dcterms:W3CDTF">2019-06-25T05:02:25Z</dcterms:modified>
</cp:coreProperties>
</file>